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"/>
  </p:notesMasterIdLst>
  <p:sldIdLst>
    <p:sldId id="256" r:id="rId2"/>
    <p:sldId id="257" r:id="rId3"/>
  </p:sldIdLst>
  <p:sldSz cx="7315200" cy="9144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77"/>
    <p:restoredTop sz="94622"/>
  </p:normalViewPr>
  <p:slideViewPr>
    <p:cSldViewPr snapToGrid="0" snapToObjects="1">
      <p:cViewPr>
        <p:scale>
          <a:sx n="210" d="100"/>
          <a:sy n="210" d="100"/>
        </p:scale>
        <p:origin x="14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82FC5-7580-A241-9850-38544801208E}" type="datetimeFigureOut">
              <a:rPr lang="en-US" smtClean="0"/>
              <a:t>6/30/15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93925" y="1143000"/>
            <a:ext cx="2470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5C0EA5-0175-9A4F-B539-7221B11056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92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35C0EA5-0175-9A4F-B539-7221B11056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636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48640" y="1496484"/>
            <a:ext cx="6217920" cy="3183467"/>
          </a:xfr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802717"/>
            <a:ext cx="5486400" cy="2207683"/>
          </a:xfrm>
        </p:spPr>
        <p:txBody>
          <a:bodyPr/>
          <a:lstStyle>
            <a:lvl1pPr marL="0" indent="0" algn="ctr">
              <a:buNone/>
              <a:defRPr sz="1920"/>
            </a:lvl1pPr>
            <a:lvl2pPr marL="365760" indent="0" algn="ctr">
              <a:buNone/>
              <a:defRPr sz="1600"/>
            </a:lvl2pPr>
            <a:lvl3pPr marL="731520" indent="0" algn="ctr">
              <a:buNone/>
              <a:defRPr sz="1440"/>
            </a:lvl3pPr>
            <a:lvl4pPr marL="1097280" indent="0" algn="ctr">
              <a:buNone/>
              <a:defRPr sz="1280"/>
            </a:lvl4pPr>
            <a:lvl5pPr marL="1463040" indent="0" algn="ctr">
              <a:buNone/>
              <a:defRPr sz="1280"/>
            </a:lvl5pPr>
            <a:lvl6pPr marL="1828800" indent="0" algn="ctr">
              <a:buNone/>
              <a:defRPr sz="1280"/>
            </a:lvl6pPr>
            <a:lvl7pPr marL="2194560" indent="0" algn="ctr">
              <a:buNone/>
              <a:defRPr sz="1280"/>
            </a:lvl7pPr>
            <a:lvl8pPr marL="2560320" indent="0" algn="ctr">
              <a:buNone/>
              <a:defRPr sz="1280"/>
            </a:lvl8pPr>
            <a:lvl9pPr marL="2926080" indent="0" algn="ctr">
              <a:buNone/>
              <a:defRPr sz="128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564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6340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234940" y="486834"/>
            <a:ext cx="1577340" cy="77491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486834"/>
            <a:ext cx="4640580" cy="77491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7230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65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110" y="2279653"/>
            <a:ext cx="6309360" cy="3803649"/>
          </a:xfrm>
        </p:spPr>
        <p:txBody>
          <a:bodyPr anchor="b"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9110" y="6119286"/>
            <a:ext cx="6309360" cy="2000249"/>
          </a:xfrm>
        </p:spPr>
        <p:txBody>
          <a:bodyPr/>
          <a:lstStyle>
            <a:lvl1pPr marL="0" indent="0">
              <a:buNone/>
              <a:defRPr sz="1920">
                <a:solidFill>
                  <a:schemeClr val="tx1"/>
                </a:solidFill>
              </a:defRPr>
            </a:lvl1pPr>
            <a:lvl2pPr marL="3657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31520" indent="0">
              <a:buNone/>
              <a:defRPr sz="1440">
                <a:solidFill>
                  <a:schemeClr val="tx1">
                    <a:tint val="75000"/>
                  </a:schemeClr>
                </a:solidFill>
              </a:defRPr>
            </a:lvl3pPr>
            <a:lvl4pPr marL="10972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4pPr>
            <a:lvl5pPr marL="146304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5pPr>
            <a:lvl6pPr marL="182880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6pPr>
            <a:lvl7pPr marL="219456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7pPr>
            <a:lvl8pPr marL="256032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8pPr>
            <a:lvl9pPr marL="2926080" indent="0">
              <a:buNone/>
              <a:defRPr sz="12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0215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2434167"/>
            <a:ext cx="310896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703320" y="2434167"/>
            <a:ext cx="3108960" cy="5801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2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486836"/>
            <a:ext cx="6309360" cy="17674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3874" y="2241551"/>
            <a:ext cx="3094672" cy="109854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874" y="3340100"/>
            <a:ext cx="3094672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703320" y="2241551"/>
            <a:ext cx="3109913" cy="1098549"/>
          </a:xfrm>
        </p:spPr>
        <p:txBody>
          <a:bodyPr anchor="b"/>
          <a:lstStyle>
            <a:lvl1pPr marL="0" indent="0">
              <a:buNone/>
              <a:defRPr sz="1920" b="1"/>
            </a:lvl1pPr>
            <a:lvl2pPr marL="365760" indent="0">
              <a:buNone/>
              <a:defRPr sz="1600" b="1"/>
            </a:lvl2pPr>
            <a:lvl3pPr marL="731520" indent="0">
              <a:buNone/>
              <a:defRPr sz="1440" b="1"/>
            </a:lvl3pPr>
            <a:lvl4pPr marL="1097280" indent="0">
              <a:buNone/>
              <a:defRPr sz="1280" b="1"/>
            </a:lvl4pPr>
            <a:lvl5pPr marL="1463040" indent="0">
              <a:buNone/>
              <a:defRPr sz="1280" b="1"/>
            </a:lvl5pPr>
            <a:lvl6pPr marL="1828800" indent="0">
              <a:buNone/>
              <a:defRPr sz="1280" b="1"/>
            </a:lvl6pPr>
            <a:lvl7pPr marL="2194560" indent="0">
              <a:buNone/>
              <a:defRPr sz="1280" b="1"/>
            </a:lvl7pPr>
            <a:lvl8pPr marL="2560320" indent="0">
              <a:buNone/>
              <a:defRPr sz="1280" b="1"/>
            </a:lvl8pPr>
            <a:lvl9pPr marL="2926080" indent="0">
              <a:buNone/>
              <a:defRPr sz="128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703320" y="3340100"/>
            <a:ext cx="3109913" cy="491278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5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51740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7031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09600"/>
            <a:ext cx="2359342" cy="213360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09913" y="1316569"/>
            <a:ext cx="3703320" cy="6498167"/>
          </a:xfrm>
        </p:spPr>
        <p:txBody>
          <a:bodyPr/>
          <a:lstStyle>
            <a:lvl1pPr>
              <a:defRPr sz="2560"/>
            </a:lvl1pPr>
            <a:lvl2pPr>
              <a:defRPr sz="2240"/>
            </a:lvl2pPr>
            <a:lvl3pPr>
              <a:defRPr sz="192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743200"/>
            <a:ext cx="2359342" cy="5082117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5139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3873" y="609600"/>
            <a:ext cx="2359342" cy="2133600"/>
          </a:xfrm>
        </p:spPr>
        <p:txBody>
          <a:bodyPr anchor="b"/>
          <a:lstStyle>
            <a:lvl1pPr>
              <a:defRPr sz="256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109913" y="1316569"/>
            <a:ext cx="3703320" cy="6498167"/>
          </a:xfrm>
        </p:spPr>
        <p:txBody>
          <a:bodyPr anchor="t"/>
          <a:lstStyle>
            <a:lvl1pPr marL="0" indent="0">
              <a:buNone/>
              <a:defRPr sz="2560"/>
            </a:lvl1pPr>
            <a:lvl2pPr marL="365760" indent="0">
              <a:buNone/>
              <a:defRPr sz="2240"/>
            </a:lvl2pPr>
            <a:lvl3pPr marL="731520" indent="0">
              <a:buNone/>
              <a:defRPr sz="1920"/>
            </a:lvl3pPr>
            <a:lvl4pPr marL="1097280" indent="0">
              <a:buNone/>
              <a:defRPr sz="1600"/>
            </a:lvl4pPr>
            <a:lvl5pPr marL="1463040" indent="0">
              <a:buNone/>
              <a:defRPr sz="1600"/>
            </a:lvl5pPr>
            <a:lvl6pPr marL="1828800" indent="0">
              <a:buNone/>
              <a:defRPr sz="1600"/>
            </a:lvl6pPr>
            <a:lvl7pPr marL="2194560" indent="0">
              <a:buNone/>
              <a:defRPr sz="1600"/>
            </a:lvl7pPr>
            <a:lvl8pPr marL="2560320" indent="0">
              <a:buNone/>
              <a:defRPr sz="1600"/>
            </a:lvl8pPr>
            <a:lvl9pPr marL="292608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3873" y="2743200"/>
            <a:ext cx="2359342" cy="5082117"/>
          </a:xfrm>
        </p:spPr>
        <p:txBody>
          <a:bodyPr/>
          <a:lstStyle>
            <a:lvl1pPr marL="0" indent="0">
              <a:buNone/>
              <a:defRPr sz="1280"/>
            </a:lvl1pPr>
            <a:lvl2pPr marL="365760" indent="0">
              <a:buNone/>
              <a:defRPr sz="1120"/>
            </a:lvl2pPr>
            <a:lvl3pPr marL="731520" indent="0">
              <a:buNone/>
              <a:defRPr sz="960"/>
            </a:lvl3pPr>
            <a:lvl4pPr marL="1097280" indent="0">
              <a:buNone/>
              <a:defRPr sz="800"/>
            </a:lvl4pPr>
            <a:lvl5pPr marL="1463040" indent="0">
              <a:buNone/>
              <a:defRPr sz="800"/>
            </a:lvl5pPr>
            <a:lvl6pPr marL="1828800" indent="0">
              <a:buNone/>
              <a:defRPr sz="800"/>
            </a:lvl6pPr>
            <a:lvl7pPr marL="2194560" indent="0">
              <a:buNone/>
              <a:defRPr sz="800"/>
            </a:lvl7pPr>
            <a:lvl8pPr marL="2560320" indent="0">
              <a:buNone/>
              <a:defRPr sz="800"/>
            </a:lvl8pPr>
            <a:lvl9pPr marL="2926080" indent="0">
              <a:buNone/>
              <a:defRPr sz="8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979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486836"/>
            <a:ext cx="630936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2434167"/>
            <a:ext cx="630936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8475136"/>
            <a:ext cx="164592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F8AB82-7424-EA44-9E15-C2732D7B59AC}" type="datetimeFigureOut">
              <a:rPr lang="en-US" smtClean="0"/>
              <a:t>6/30/15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423160" y="8475136"/>
            <a:ext cx="246888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66360" y="8475136"/>
            <a:ext cx="164592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16448-852F-E243-9EC6-7129F8FE06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02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731520" rtl="0" eaLnBrk="1" latinLnBrk="0" hangingPunct="1">
        <a:lnSpc>
          <a:spcPct val="90000"/>
        </a:lnSpc>
        <a:spcBef>
          <a:spcPct val="0"/>
        </a:spcBef>
        <a:buNone/>
        <a:defRPr sz="35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73152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24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64592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201168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3108960" indent="-182880" algn="l" defTabSz="731520" rtl="0" eaLnBrk="1" latinLnBrk="0" hangingPunct="1">
        <a:lnSpc>
          <a:spcPct val="90000"/>
        </a:lnSpc>
        <a:spcBef>
          <a:spcPts val="400"/>
        </a:spcBef>
        <a:buFont typeface="Arial" panose="020B0604020202020204" pitchFamily="34" charset="0"/>
        <a:buChar char="•"/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6pPr>
      <a:lvl7pPr marL="219456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7pPr>
      <a:lvl8pPr marL="256032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8pPr>
      <a:lvl9pPr marL="2926080" algn="l" defTabSz="731520" rtl="0" eaLnBrk="1" latinLnBrk="0" hangingPunct="1">
        <a:defRPr sz="14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tiff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tiff"/><Relationship Id="rId10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4144" y="7790866"/>
            <a:ext cx="2239868" cy="1353134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3190875" cy="165481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5" name="Picture 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04" y="1654810"/>
            <a:ext cx="3087369" cy="3886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873" y="0"/>
            <a:ext cx="4124327" cy="2370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596" y="0"/>
            <a:ext cx="1660523" cy="27758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1" y="5541010"/>
            <a:ext cx="3087369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 smtClean="0"/>
              <a:t>- </a:t>
            </a:r>
            <a:r>
              <a:rPr lang="en-US" sz="700" b="1" dirty="0" smtClean="0"/>
              <a:t>Long term scheduler </a:t>
            </a:r>
            <a:r>
              <a:rPr lang="en-US" sz="700" dirty="0" smtClean="0"/>
              <a:t>control the degree of programming</a:t>
            </a:r>
          </a:p>
          <a:p>
            <a:r>
              <a:rPr lang="en-US" sz="700" dirty="0" smtClean="0"/>
              <a:t>- </a:t>
            </a:r>
            <a:r>
              <a:rPr lang="en-US" sz="700" b="1" dirty="0" smtClean="0"/>
              <a:t>Sync on </a:t>
            </a:r>
            <a:r>
              <a:rPr lang="en-US" sz="700" b="1" dirty="0" err="1" smtClean="0"/>
              <a:t>OSes</a:t>
            </a:r>
            <a:r>
              <a:rPr lang="en-US" sz="700" dirty="0" smtClean="0"/>
              <a:t>: - Solaris: Adaptive </a:t>
            </a:r>
            <a:r>
              <a:rPr lang="en-US" sz="700" dirty="0" err="1" smtClean="0"/>
              <a:t>Mutex</a:t>
            </a:r>
            <a:r>
              <a:rPr lang="en-US" sz="700" dirty="0" smtClean="0"/>
              <a:t>, Reader-Writer Locks, Turnstile (Q); </a:t>
            </a:r>
            <a:r>
              <a:rPr lang="en-US" sz="700" dirty="0" err="1" smtClean="0"/>
              <a:t>XP:singleproc:disable</a:t>
            </a:r>
            <a:r>
              <a:rPr lang="en-US" sz="700" dirty="0" smtClean="0"/>
              <a:t> </a:t>
            </a:r>
            <a:r>
              <a:rPr lang="en-US" sz="700" dirty="0" err="1" smtClean="0"/>
              <a:t>interrupt,multi:spinlocks</a:t>
            </a:r>
            <a:r>
              <a:rPr lang="en-US" sz="700" dirty="0" smtClean="0"/>
              <a:t> &amp; </a:t>
            </a:r>
            <a:r>
              <a:rPr lang="en-US" sz="700" dirty="0" err="1" smtClean="0"/>
              <a:t>DispatcherObject</a:t>
            </a:r>
            <a:r>
              <a:rPr lang="en-US" sz="700" dirty="0" smtClean="0"/>
              <a:t>; Linux: same with no Dispatcher</a:t>
            </a:r>
          </a:p>
          <a:p>
            <a:r>
              <a:rPr lang="en-US" sz="700" dirty="0" smtClean="0"/>
              <a:t>- </a:t>
            </a:r>
            <a:r>
              <a:rPr lang="en-US" sz="700" b="1" dirty="0" smtClean="0"/>
              <a:t>Effective Access Time </a:t>
            </a:r>
            <a:r>
              <a:rPr lang="en-US" sz="700" dirty="0" smtClean="0"/>
              <a:t>= ∑ </a:t>
            </a:r>
            <a:r>
              <a:rPr lang="en-US" sz="700" dirty="0" err="1" smtClean="0"/>
              <a:t>prob</a:t>
            </a:r>
            <a:r>
              <a:rPr lang="en-US" sz="700" dirty="0" smtClean="0"/>
              <a:t> x </a:t>
            </a:r>
            <a:r>
              <a:rPr lang="en-US" sz="700" dirty="0" err="1" smtClean="0"/>
              <a:t>accesstime</a:t>
            </a:r>
            <a:r>
              <a:rPr lang="en-US" sz="700" dirty="0" smtClean="0"/>
              <a:t> of each case</a:t>
            </a:r>
            <a:br>
              <a:rPr lang="en-US" sz="700" dirty="0" smtClean="0"/>
            </a:br>
            <a:r>
              <a:rPr lang="en-US" sz="700" dirty="0" smtClean="0"/>
              <a:t>- </a:t>
            </a:r>
            <a:r>
              <a:rPr lang="en-US" sz="700" b="1" dirty="0" smtClean="0"/>
              <a:t>On UMA systems</a:t>
            </a:r>
            <a:r>
              <a:rPr lang="en-US" sz="700" dirty="0" smtClean="0"/>
              <a:t>, </a:t>
            </a:r>
            <a:r>
              <a:rPr lang="en-US" sz="700" b="1" dirty="0" smtClean="0"/>
              <a:t>accessing RAM takes the same amount of time from any CPU</a:t>
            </a:r>
            <a:r>
              <a:rPr lang="en-US" sz="700" dirty="0" smtClean="0"/>
              <a:t>. On NUMA systems, accessing some parts of memory may take longer than accessing other parts of memory, thus creating a performance penalty for certain memory accesses.</a:t>
            </a:r>
            <a:br>
              <a:rPr lang="en-US" sz="700" dirty="0" smtClean="0"/>
            </a:br>
            <a:r>
              <a:rPr lang="en-US" sz="700" dirty="0" smtClean="0"/>
              <a:t>- </a:t>
            </a:r>
            <a:r>
              <a:rPr lang="en-US" sz="700" b="1" dirty="0" smtClean="0"/>
              <a:t>Paging arithmetic laws</a:t>
            </a:r>
            <a:r>
              <a:rPr lang="en-US" sz="700" dirty="0" smtClean="0"/>
              <a:t>:  Page size = frame size  </a:t>
            </a:r>
            <a:br>
              <a:rPr lang="en-US" sz="700" dirty="0" smtClean="0"/>
            </a:br>
            <a:r>
              <a:rPr lang="en-US" sz="700" b="1" dirty="0" smtClean="0"/>
              <a:t>Logical address space </a:t>
            </a:r>
            <a:r>
              <a:rPr lang="en-US" sz="700" dirty="0" smtClean="0"/>
              <a:t>(/size) = 2m        |     Page size= frame size= 2n </a:t>
            </a:r>
            <a:br>
              <a:rPr lang="en-US" sz="700" dirty="0" smtClean="0"/>
            </a:br>
            <a:r>
              <a:rPr lang="en-US" sz="700" b="1" dirty="0" smtClean="0"/>
              <a:t>Physical address space </a:t>
            </a:r>
            <a:r>
              <a:rPr lang="en-US" sz="700" dirty="0" smtClean="0"/>
              <a:t>(/size) = 2x (x: bits in physical address </a:t>
            </a:r>
            <a:br>
              <a:rPr lang="en-US" sz="700" dirty="0" smtClean="0"/>
            </a:br>
            <a:r>
              <a:rPr lang="en-US" sz="700" b="1" dirty="0" smtClean="0"/>
              <a:t>Logical address space </a:t>
            </a:r>
            <a:r>
              <a:rPr lang="en-US" sz="700" dirty="0" smtClean="0"/>
              <a:t>(/size)  = # of pages × page size   </a:t>
            </a:r>
            <a:br>
              <a:rPr lang="en-US" sz="700" dirty="0" smtClean="0"/>
            </a:br>
            <a:r>
              <a:rPr lang="en-US" sz="700" b="1" dirty="0" smtClean="0"/>
              <a:t>Physical address space </a:t>
            </a:r>
            <a:r>
              <a:rPr lang="en-US" sz="700" dirty="0" smtClean="0"/>
              <a:t>(/size)  = # of frames × frame size   </a:t>
            </a:r>
            <a:br>
              <a:rPr lang="en-US" sz="700" dirty="0" smtClean="0"/>
            </a:br>
            <a:r>
              <a:rPr lang="en-US" sz="700" b="1" dirty="0" smtClean="0"/>
              <a:t># of pages</a:t>
            </a:r>
            <a:r>
              <a:rPr lang="en-US" sz="700" dirty="0" smtClean="0"/>
              <a:t>= 2m-n  # of entries (records)in page table = # of pages</a:t>
            </a:r>
            <a:br>
              <a:rPr lang="en-US" sz="700" dirty="0" smtClean="0"/>
            </a:br>
            <a:r>
              <a:rPr lang="en-US" sz="700" dirty="0" smtClean="0"/>
              <a:t>- </a:t>
            </a:r>
            <a:r>
              <a:rPr lang="el-GR" sz="700" b="1" dirty="0" err="1" smtClean="0"/>
              <a:t>predict</a:t>
            </a:r>
            <a:r>
              <a:rPr lang="el-GR" sz="700" b="1" dirty="0" smtClean="0"/>
              <a:t> </a:t>
            </a:r>
            <a:r>
              <a:rPr lang="el-GR" sz="700" b="1" dirty="0" err="1" smtClean="0"/>
              <a:t>next</a:t>
            </a:r>
            <a:r>
              <a:rPr lang="el-GR" sz="700" b="1" dirty="0" smtClean="0"/>
              <a:t> CPU </a:t>
            </a:r>
            <a:r>
              <a:rPr lang="el-GR" sz="700" b="1" dirty="0" err="1" smtClean="0"/>
              <a:t>burst</a:t>
            </a:r>
            <a:r>
              <a:rPr lang="el-GR" sz="700" dirty="0" smtClean="0"/>
              <a:t>: Τn+1= α * </a:t>
            </a:r>
            <a:r>
              <a:rPr lang="el-GR" sz="700" dirty="0" err="1" smtClean="0"/>
              <a:t>tn</a:t>
            </a:r>
            <a:r>
              <a:rPr lang="el-GR" sz="700" dirty="0" smtClean="0"/>
              <a:t> + (1- α) * </a:t>
            </a:r>
            <a:r>
              <a:rPr lang="el-GR" sz="700" dirty="0" err="1" smtClean="0"/>
              <a:t>τn</a:t>
            </a:r>
            <a:endParaRPr lang="en-US" sz="700" dirty="0" smtClean="0"/>
          </a:p>
          <a:p>
            <a:r>
              <a:rPr lang="en-US" sz="700" dirty="0" smtClean="0"/>
              <a:t>- to ensure that </a:t>
            </a:r>
            <a:r>
              <a:rPr lang="en-US" sz="700" b="1" dirty="0" smtClean="0"/>
              <a:t>Circular Wait</a:t>
            </a:r>
            <a:r>
              <a:rPr lang="en-US" sz="700" dirty="0" smtClean="0"/>
              <a:t> condition never holds is to impose a total ordering of all resource types, and to require that each process requests resources in an increasing order of enumeration.</a:t>
            </a:r>
            <a:br>
              <a:rPr lang="en-US" sz="700" dirty="0" smtClean="0"/>
            </a:br>
            <a:r>
              <a:rPr lang="en-US" sz="700" dirty="0" smtClean="0"/>
              <a:t>- The </a:t>
            </a:r>
            <a:r>
              <a:rPr lang="en-US" sz="700" b="1" dirty="0" smtClean="0"/>
              <a:t>benefits of multithreaded programming </a:t>
            </a:r>
            <a:r>
              <a:rPr lang="en-US" sz="700" dirty="0" smtClean="0"/>
              <a:t>fall into the categories: responsiveness, resource sharing, economy, and utilization of multiprocessor architectures.</a:t>
            </a:r>
            <a:br>
              <a:rPr lang="en-US" sz="700" dirty="0" smtClean="0"/>
            </a:br>
            <a:r>
              <a:rPr lang="en-US" sz="700" dirty="0" smtClean="0"/>
              <a:t>- </a:t>
            </a:r>
            <a:r>
              <a:rPr lang="en-US" sz="700" b="1" dirty="0" smtClean="0"/>
              <a:t>Blocking </a:t>
            </a:r>
            <a:r>
              <a:rPr lang="en-US" sz="700" b="1" dirty="0"/>
              <a:t>and </a:t>
            </a:r>
            <a:r>
              <a:rPr lang="en-US" sz="700" b="1" dirty="0" err="1"/>
              <a:t>Nonblocking</a:t>
            </a:r>
            <a:r>
              <a:rPr lang="en-US" sz="700" b="1" dirty="0"/>
              <a:t> I/O </a:t>
            </a:r>
            <a:endParaRPr lang="en-US" sz="700" b="1" dirty="0" smtClean="0">
              <a:effectLst/>
            </a:endParaRPr>
          </a:p>
          <a:p>
            <a:r>
              <a:rPr lang="en-US" sz="700" dirty="0" err="1">
                <a:latin typeface="Wingdings" charset="2"/>
              </a:rPr>
              <a:t>Ø</a:t>
            </a:r>
            <a:r>
              <a:rPr lang="en-US" sz="700" b="1" dirty="0" err="1"/>
              <a:t>Blocking</a:t>
            </a:r>
            <a:r>
              <a:rPr lang="en-US" sz="700" b="1" dirty="0"/>
              <a:t> </a:t>
            </a:r>
            <a:r>
              <a:rPr lang="en-US" sz="700" dirty="0"/>
              <a:t>­ process suspended until I/O completed</a:t>
            </a:r>
            <a:br>
              <a:rPr lang="en-US" sz="700" dirty="0"/>
            </a:br>
            <a:r>
              <a:rPr lang="en-US" sz="700" dirty="0" err="1">
                <a:latin typeface="Wingdings" charset="2"/>
              </a:rPr>
              <a:t>Ø</a:t>
            </a:r>
            <a:r>
              <a:rPr lang="en-US" sz="700" b="1" dirty="0" err="1"/>
              <a:t>Nonblocking</a:t>
            </a:r>
            <a:r>
              <a:rPr lang="en-US" sz="700" b="1" dirty="0"/>
              <a:t> </a:t>
            </a:r>
            <a:r>
              <a:rPr lang="en-US" sz="700" dirty="0"/>
              <a:t>­ Returns quickly with count of bytes read or written </a:t>
            </a:r>
            <a:r>
              <a:rPr lang="en-US" sz="700" dirty="0" err="1">
                <a:latin typeface="Wingdings" charset="2"/>
              </a:rPr>
              <a:t>Ø</a:t>
            </a:r>
            <a:r>
              <a:rPr lang="en-US" sz="700" b="1" dirty="0" err="1"/>
              <a:t>Asynchronous</a:t>
            </a:r>
            <a:r>
              <a:rPr lang="en-US" sz="700" b="1" dirty="0"/>
              <a:t> </a:t>
            </a:r>
            <a:r>
              <a:rPr lang="en-US" sz="700" dirty="0"/>
              <a:t>­ I/O subsystem signals process when I/O completed </a:t>
            </a:r>
            <a:r>
              <a:rPr lang="en-US" sz="700" dirty="0" smtClean="0"/>
              <a:t/>
            </a:r>
            <a:br>
              <a:rPr lang="en-US" sz="700" dirty="0" smtClean="0"/>
            </a:br>
            <a:r>
              <a:rPr lang="en-US" sz="700" dirty="0" smtClean="0"/>
              <a:t>- </a:t>
            </a:r>
            <a:r>
              <a:rPr lang="en-US" sz="700" b="1" dirty="0"/>
              <a:t>System Call Parameter </a:t>
            </a:r>
            <a:r>
              <a:rPr lang="en-US" sz="700" b="1" dirty="0" smtClean="0"/>
              <a:t>Passing: </a:t>
            </a:r>
            <a:r>
              <a:rPr lang="en-US" sz="700" dirty="0" smtClean="0"/>
              <a:t>methods </a:t>
            </a:r>
            <a:r>
              <a:rPr lang="en-US" sz="700" dirty="0"/>
              <a:t>used to pass parameters to the OS </a:t>
            </a:r>
            <a:endParaRPr lang="en-US" sz="700" dirty="0" smtClean="0">
              <a:effectLst/>
            </a:endParaRPr>
          </a:p>
          <a:p>
            <a:r>
              <a:rPr lang="en-US" sz="700" dirty="0"/>
              <a:t>1. Simplest: pass the parameters in </a:t>
            </a:r>
            <a:r>
              <a:rPr lang="en-US" sz="700" b="1" dirty="0"/>
              <a:t>registers</a:t>
            </a:r>
            <a:br>
              <a:rPr lang="en-US" sz="700" b="1" dirty="0"/>
            </a:br>
            <a:r>
              <a:rPr lang="en-US" sz="700" dirty="0"/>
              <a:t>2. Parameters stored in a </a:t>
            </a:r>
            <a:r>
              <a:rPr lang="en-US" sz="700" b="1" dirty="0"/>
              <a:t>block</a:t>
            </a:r>
            <a:r>
              <a:rPr lang="en-US" sz="700" i="1" dirty="0"/>
              <a:t>, </a:t>
            </a:r>
            <a:r>
              <a:rPr lang="en-US" sz="700" dirty="0"/>
              <a:t>or table, in memory, and </a:t>
            </a:r>
            <a:r>
              <a:rPr lang="en-US" sz="700" b="1" i="1" dirty="0"/>
              <a:t>address </a:t>
            </a:r>
            <a:r>
              <a:rPr lang="en-US" sz="700" dirty="0"/>
              <a:t>of block passed as a parameter in a register. </a:t>
            </a:r>
            <a:r>
              <a:rPr lang="en-US" sz="700" dirty="0" smtClean="0"/>
              <a:t>This </a:t>
            </a:r>
            <a:r>
              <a:rPr lang="en-US" sz="700" dirty="0"/>
              <a:t>approach taken by Linux and Solaris</a:t>
            </a:r>
            <a:br>
              <a:rPr lang="en-US" sz="700" dirty="0"/>
            </a:br>
            <a:r>
              <a:rPr lang="en-US" sz="700" dirty="0"/>
              <a:t>3. Parameters placed, or </a:t>
            </a:r>
            <a:r>
              <a:rPr lang="en-US" sz="700" b="1" i="1" dirty="0"/>
              <a:t>pushed</a:t>
            </a:r>
            <a:r>
              <a:rPr lang="en-US" sz="700" i="1" dirty="0"/>
              <a:t>, </a:t>
            </a:r>
            <a:r>
              <a:rPr lang="en-US" sz="700" dirty="0"/>
              <a:t>onto the </a:t>
            </a:r>
            <a:r>
              <a:rPr lang="en-US" sz="700" b="1" dirty="0"/>
              <a:t>stack </a:t>
            </a:r>
            <a:r>
              <a:rPr lang="en-US" sz="700" dirty="0"/>
              <a:t>by the program and </a:t>
            </a:r>
            <a:r>
              <a:rPr lang="en-US" sz="700" b="1" i="1" dirty="0"/>
              <a:t>popped </a:t>
            </a:r>
            <a:r>
              <a:rPr lang="en-US" sz="700" dirty="0"/>
              <a:t>off the stack by the operating </a:t>
            </a:r>
            <a:r>
              <a:rPr lang="en-US" sz="700" dirty="0" smtClean="0"/>
              <a:t>system</a:t>
            </a:r>
            <a:endParaRPr lang="en-US" sz="700" dirty="0" smtClean="0">
              <a:effectLst/>
            </a:endParaRPr>
          </a:p>
          <a:p>
            <a:endParaRPr lang="en-US" sz="7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577" y="8573755"/>
            <a:ext cx="2587623" cy="57024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951143" y="5650275"/>
            <a:ext cx="230189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 smtClean="0"/>
              <a:t>Types </a:t>
            </a:r>
            <a:r>
              <a:rPr lang="en-US" sz="700" b="1" dirty="0"/>
              <a:t>of System Calls:</a:t>
            </a:r>
            <a:r>
              <a:rPr lang="en-US" sz="700" dirty="0"/>
              <a:t> </a:t>
            </a:r>
            <a:endParaRPr lang="en-US" sz="700" dirty="0" smtClean="0">
              <a:effectLst/>
            </a:endParaRPr>
          </a:p>
          <a:p>
            <a:r>
              <a:rPr lang="en-US" sz="700" dirty="0" smtClean="0"/>
              <a:t>Process control - File management - Device management -Information maintenance- Communications - Protection </a:t>
            </a:r>
            <a:br>
              <a:rPr lang="en-US" sz="700" dirty="0" smtClean="0"/>
            </a:br>
            <a:r>
              <a:rPr lang="en-US" sz="700" b="1" dirty="0" smtClean="0"/>
              <a:t>CPU </a:t>
            </a:r>
            <a:r>
              <a:rPr lang="en-US" sz="700" b="1" dirty="0"/>
              <a:t>scheduling decisions </a:t>
            </a:r>
            <a:r>
              <a:rPr lang="en-US" sz="700" dirty="0"/>
              <a:t>may take place when a process: </a:t>
            </a:r>
            <a:endParaRPr lang="en-US" sz="700" dirty="0" smtClean="0">
              <a:effectLst/>
            </a:endParaRPr>
          </a:p>
          <a:p>
            <a:r>
              <a:rPr lang="en-US" sz="700" dirty="0" smtClean="0"/>
              <a:t>o Switches from </a:t>
            </a:r>
            <a:r>
              <a:rPr lang="en-US" sz="700" b="1" dirty="0" smtClean="0"/>
              <a:t>running </a:t>
            </a:r>
            <a:r>
              <a:rPr lang="en-US" sz="700" i="1" dirty="0" smtClean="0"/>
              <a:t>to </a:t>
            </a:r>
            <a:r>
              <a:rPr lang="en-US" sz="700" b="1" dirty="0" smtClean="0"/>
              <a:t>waiting </a:t>
            </a:r>
            <a:r>
              <a:rPr lang="en-US" sz="700" dirty="0" smtClean="0"/>
              <a:t>state o Switches from </a:t>
            </a:r>
            <a:r>
              <a:rPr lang="en-US" sz="700" b="1" dirty="0" smtClean="0"/>
              <a:t>running </a:t>
            </a:r>
            <a:r>
              <a:rPr lang="en-US" sz="700" i="1" dirty="0" smtClean="0"/>
              <a:t>to </a:t>
            </a:r>
            <a:r>
              <a:rPr lang="en-US" sz="700" b="1" dirty="0" smtClean="0"/>
              <a:t>ready </a:t>
            </a:r>
            <a:r>
              <a:rPr lang="en-US" sz="700" dirty="0" smtClean="0"/>
              <a:t>state o Switches from </a:t>
            </a:r>
            <a:r>
              <a:rPr lang="en-US" sz="700" b="1" dirty="0" smtClean="0"/>
              <a:t>waiting </a:t>
            </a:r>
            <a:r>
              <a:rPr lang="en-US" sz="700" i="1" dirty="0" smtClean="0"/>
              <a:t>to </a:t>
            </a:r>
            <a:r>
              <a:rPr lang="en-US" sz="700" b="1" dirty="0" smtClean="0"/>
              <a:t>ready</a:t>
            </a:r>
            <a:br>
              <a:rPr lang="en-US" sz="700" b="1" dirty="0" smtClean="0"/>
            </a:br>
            <a:r>
              <a:rPr lang="en-US" sz="700" dirty="0" smtClean="0"/>
              <a:t>o </a:t>
            </a:r>
            <a:r>
              <a:rPr lang="en-US" sz="700" b="1" dirty="0" smtClean="0"/>
              <a:t>Terminates </a:t>
            </a:r>
            <a:endParaRPr lang="en-US" sz="700" dirty="0" smtClean="0">
              <a:effectLst/>
            </a:endParaRPr>
          </a:p>
          <a:p>
            <a:r>
              <a:rPr lang="en-US" sz="700" b="1" dirty="0" smtClean="0">
                <a:effectLst/>
              </a:rPr>
              <a:t>Scheduling Criteria</a:t>
            </a:r>
          </a:p>
          <a:p>
            <a:r>
              <a:rPr lang="en-US" sz="700" dirty="0" smtClean="0">
                <a:effectLst/>
              </a:rPr>
              <a:t>· </a:t>
            </a:r>
            <a:r>
              <a:rPr lang="en-US" sz="700" b="1" dirty="0" smtClean="0">
                <a:effectLst/>
              </a:rPr>
              <a:t>CPU utilization</a:t>
            </a:r>
            <a:r>
              <a:rPr lang="en-US" sz="700" dirty="0" smtClean="0">
                <a:effectLst/>
              </a:rPr>
              <a:t> – keep the CPU as busy as possible</a:t>
            </a:r>
          </a:p>
          <a:p>
            <a:r>
              <a:rPr lang="en-US" sz="700" dirty="0" smtClean="0">
                <a:effectLst/>
              </a:rPr>
              <a:t>· </a:t>
            </a:r>
            <a:r>
              <a:rPr lang="en-US" sz="700" b="1" dirty="0" smtClean="0">
                <a:effectLst/>
              </a:rPr>
              <a:t>Throughput </a:t>
            </a:r>
            <a:r>
              <a:rPr lang="en-US" sz="700" dirty="0" smtClean="0">
                <a:effectLst/>
              </a:rPr>
              <a:t>– # of processes that complete their execution per time unit</a:t>
            </a:r>
          </a:p>
          <a:p>
            <a:r>
              <a:rPr lang="en-US" sz="700" dirty="0" smtClean="0">
                <a:effectLst/>
              </a:rPr>
              <a:t>· </a:t>
            </a:r>
            <a:r>
              <a:rPr lang="en-US" sz="700" b="1" dirty="0" smtClean="0">
                <a:effectLst/>
              </a:rPr>
              <a:t>Turnaround time </a:t>
            </a:r>
            <a:r>
              <a:rPr lang="en-US" sz="700" dirty="0" smtClean="0">
                <a:effectLst/>
              </a:rPr>
              <a:t>– amount of time to execute a particular process</a:t>
            </a:r>
          </a:p>
          <a:p>
            <a:r>
              <a:rPr lang="en-US" sz="700" dirty="0" smtClean="0">
                <a:effectLst/>
              </a:rPr>
              <a:t>· </a:t>
            </a:r>
            <a:r>
              <a:rPr lang="en-US" sz="700" b="1" dirty="0" smtClean="0">
                <a:effectLst/>
              </a:rPr>
              <a:t>Waiting time</a:t>
            </a:r>
            <a:r>
              <a:rPr lang="en-US" sz="700" dirty="0" smtClean="0">
                <a:effectLst/>
              </a:rPr>
              <a:t> – amount of time a process has been waiting in the ready queue</a:t>
            </a:r>
          </a:p>
          <a:p>
            <a:r>
              <a:rPr lang="en-US" sz="700" dirty="0" smtClean="0">
                <a:effectLst/>
              </a:rPr>
              <a:t>· </a:t>
            </a:r>
            <a:r>
              <a:rPr lang="en-US" sz="700" b="1" dirty="0" smtClean="0">
                <a:effectLst/>
              </a:rPr>
              <a:t>Response time</a:t>
            </a:r>
            <a:r>
              <a:rPr lang="en-US" sz="700" dirty="0" smtClean="0">
                <a:effectLst/>
              </a:rPr>
              <a:t> – amount of time from when a request was submitted until the first response is produced.</a:t>
            </a:r>
          </a:p>
          <a:p>
            <a:r>
              <a:rPr lang="en-US" sz="700" dirty="0" smtClean="0"/>
              <a:t>- </a:t>
            </a:r>
            <a:r>
              <a:rPr lang="en-US" sz="700" b="1" dirty="0" smtClean="0"/>
              <a:t>fork </a:t>
            </a:r>
            <a:r>
              <a:rPr lang="en-US" sz="700" dirty="0" err="1" smtClean="0"/>
              <a:t>retun</a:t>
            </a:r>
            <a:r>
              <a:rPr lang="en-US" sz="700" dirty="0" smtClean="0"/>
              <a:t> 0 indicates the child process, &gt;0 is parent.</a:t>
            </a:r>
            <a:endParaRPr lang="en-US" sz="700" dirty="0">
              <a:effectLst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122" y="2370970"/>
            <a:ext cx="4001259" cy="325294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905819" y="6110952"/>
            <a:ext cx="2695621" cy="177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69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695" y="3983508"/>
            <a:ext cx="3155505" cy="9086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15" y="0"/>
            <a:ext cx="3642685" cy="390881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72515" cy="42197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19730"/>
            <a:ext cx="2630774" cy="49347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581" y="6025439"/>
            <a:ext cx="3176619" cy="311856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3857" y="4966809"/>
            <a:ext cx="1726680" cy="97402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03672" y="7388308"/>
            <a:ext cx="2383124" cy="9807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057" y="3429357"/>
            <a:ext cx="2249176" cy="93248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0774" y="4856235"/>
            <a:ext cx="2647366" cy="99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7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292</TotalTime>
  <Words>70</Words>
  <Application>Microsoft Macintosh PowerPoint</Application>
  <PresentationFormat>Custom</PresentationFormat>
  <Paragraphs>17</Paragraphs>
  <Slides>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Calibri Light</vt:lpstr>
      <vt:lpstr>Wingdings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Steven Vo</dc:creator>
  <cp:lastModifiedBy>Steven Vo</cp:lastModifiedBy>
  <cp:revision>9</cp:revision>
  <cp:lastPrinted>2015-06-30T16:34:02Z</cp:lastPrinted>
  <dcterms:created xsi:type="dcterms:W3CDTF">2015-06-30T09:12:28Z</dcterms:created>
  <dcterms:modified xsi:type="dcterms:W3CDTF">2015-06-30T20:13:31Z</dcterms:modified>
</cp:coreProperties>
</file>